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4C0EC9-F6AA-461B-BF6A-82E16286F457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9AC6EB-6B27-4748-B067-FEAB2256B3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4C0EC9-F6AA-461B-BF6A-82E16286F457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AC6EB-6B27-4748-B067-FEAB2256B3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4C0EC9-F6AA-461B-BF6A-82E16286F457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AC6EB-6B27-4748-B067-FEAB2256B3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4C0EC9-F6AA-461B-BF6A-82E16286F457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AC6EB-6B27-4748-B067-FEAB2256B33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4C0EC9-F6AA-461B-BF6A-82E16286F457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AC6EB-6B27-4748-B067-FEAB2256B33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4C0EC9-F6AA-461B-BF6A-82E16286F457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AC6EB-6B27-4748-B067-FEAB2256B3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4C0EC9-F6AA-461B-BF6A-82E16286F457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AC6EB-6B27-4748-B067-FEAB2256B3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4C0EC9-F6AA-461B-BF6A-82E16286F457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AC6EB-6B27-4748-B067-FEAB2256B33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4C0EC9-F6AA-461B-BF6A-82E16286F457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AC6EB-6B27-4748-B067-FEAB2256B3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C4C0EC9-F6AA-461B-BF6A-82E16286F457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AC6EB-6B27-4748-B067-FEAB2256B3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4C0EC9-F6AA-461B-BF6A-82E16286F457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9AC6EB-6B27-4748-B067-FEAB2256B33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4C0EC9-F6AA-461B-BF6A-82E16286F457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B9AC6EB-6B27-4748-B067-FEAB2256B3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Concentration of Saltwater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19200"/>
            <a:ext cx="8229600" cy="150571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Draw a Hydrogen Atom</a:t>
            </a:r>
            <a:br>
              <a:rPr lang="en-US" sz="3600" dirty="0" smtClean="0"/>
            </a:br>
            <a:r>
              <a:rPr lang="en-US" sz="3600" dirty="0" smtClean="0"/>
              <a:t>Label all protons, neutrons, electrons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>
          <a:xfrm rot="9817344" flipH="1">
            <a:off x="3910127" y="3679383"/>
            <a:ext cx="2076734" cy="2090035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876800" y="45720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562600" y="38100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1000" y="39624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1000" y="32004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" y="3124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Electron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3886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Proton</a:t>
            </a:r>
            <a:endParaRPr lang="en-US" dirty="0"/>
          </a:p>
        </p:txBody>
      </p:sp>
      <p:sp>
        <p:nvSpPr>
          <p:cNvPr id="19458" name="AutoShape 2" descr="https://upload.wikimedia.org/wikipedia/commons/4/4d/Periodic_table_large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https://upload.wikimedia.org/wikipedia/commons/4/4d/Periodic_table_large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 rot="9817344" flipH="1">
            <a:off x="3626584" y="3703917"/>
            <a:ext cx="2276595" cy="2269564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495800" y="4648200"/>
            <a:ext cx="228600" cy="228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648200" y="4419600"/>
            <a:ext cx="228600" cy="228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19200"/>
            <a:ext cx="8229600" cy="150571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Draw an Oxygen Atom</a:t>
            </a:r>
            <a:br>
              <a:rPr lang="en-US" sz="3600" dirty="0" smtClean="0"/>
            </a:br>
            <a:r>
              <a:rPr lang="en-US" sz="3600" dirty="0" smtClean="0"/>
              <a:t>Label all protons, neutrons, electrons</a:t>
            </a:r>
            <a:endParaRPr lang="en-US" sz="3600" dirty="0"/>
          </a:p>
        </p:txBody>
      </p:sp>
      <p:sp>
        <p:nvSpPr>
          <p:cNvPr id="5" name="Oval 4"/>
          <p:cNvSpPr/>
          <p:nvPr/>
        </p:nvSpPr>
        <p:spPr>
          <a:xfrm>
            <a:off x="4876800" y="45720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562600" y="54864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1000" y="37338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1000" y="32004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" y="3124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Electrons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3657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Protons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800600" y="44196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495800" y="44958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029200" y="47244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572000" y="46482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953000" y="4800600"/>
            <a:ext cx="228600" cy="228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953000" y="4419600"/>
            <a:ext cx="228600" cy="228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105400" y="4572000"/>
            <a:ext cx="228600" cy="228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724400" y="4572000"/>
            <a:ext cx="228600" cy="228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724400" y="47244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029200" y="44958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581400" y="41910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562600" y="40386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334000" y="37338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733800" y="54102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810000" y="38862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495800" y="39624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419600" y="51816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81000" y="4267200"/>
            <a:ext cx="228600" cy="228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85800" y="4191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Neutrons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  <p:bldP spid="5" grpId="0" animBg="1"/>
      <p:bldP spid="6" grpId="0" animBg="1"/>
      <p:bldP spid="8" grpId="0" animBg="1"/>
      <p:bldP spid="9" grpId="0" animBg="1"/>
      <p:bldP spid="10" grpId="0"/>
      <p:bldP spid="11" grpId="0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 animBg="1"/>
      <p:bldP spid="12" grpId="0" animBg="1"/>
      <p:bldP spid="14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a WATER MOLECULE</a:t>
            </a:r>
            <a:endParaRPr lang="en-US" dirty="0"/>
          </a:p>
        </p:txBody>
      </p:sp>
      <p:grpSp>
        <p:nvGrpSpPr>
          <p:cNvPr id="3" name="Group 8"/>
          <p:cNvGrpSpPr/>
          <p:nvPr/>
        </p:nvGrpSpPr>
        <p:grpSpPr>
          <a:xfrm>
            <a:off x="2960394" y="2659580"/>
            <a:ext cx="3259850" cy="2840590"/>
            <a:chOff x="2960394" y="2659580"/>
            <a:chExt cx="3259850" cy="2840590"/>
          </a:xfrm>
        </p:grpSpPr>
        <p:grpSp>
          <p:nvGrpSpPr>
            <p:cNvPr id="4" name="Group 3"/>
            <p:cNvGrpSpPr/>
            <p:nvPr/>
          </p:nvGrpSpPr>
          <p:grpSpPr>
            <a:xfrm rot="9817344" flipH="1">
              <a:off x="3608514" y="2659580"/>
              <a:ext cx="2611730" cy="2840590"/>
              <a:chOff x="7010400" y="4445515"/>
              <a:chExt cx="963529" cy="1040885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7010400" y="4648200"/>
                <a:ext cx="838200" cy="838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7566584" y="4445515"/>
                <a:ext cx="407345" cy="424681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Oval 7"/>
            <p:cNvSpPr/>
            <p:nvPr/>
          </p:nvSpPr>
          <p:spPr>
            <a:xfrm rot="9817344" flipH="1">
              <a:off x="2960394" y="4094553"/>
              <a:ext cx="1104144" cy="1158961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7"/>
          <p:cNvGrpSpPr/>
          <p:nvPr/>
        </p:nvGrpSpPr>
        <p:grpSpPr>
          <a:xfrm rot="215729">
            <a:off x="3555770" y="2432895"/>
            <a:ext cx="2296500" cy="2269564"/>
            <a:chOff x="3608043" y="3620228"/>
            <a:chExt cx="2296500" cy="2269564"/>
          </a:xfrm>
        </p:grpSpPr>
        <p:sp>
          <p:nvSpPr>
            <p:cNvPr id="26" name="Oval 25"/>
            <p:cNvSpPr/>
            <p:nvPr/>
          </p:nvSpPr>
          <p:spPr>
            <a:xfrm rot="9817344" flipH="1">
              <a:off x="3627948" y="3620228"/>
              <a:ext cx="2276595" cy="2269564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495800" y="4648200"/>
              <a:ext cx="228600" cy="2286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648200" y="4419600"/>
              <a:ext cx="228600" cy="2286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876800" y="45720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5514479" y="5331921"/>
              <a:ext cx="228600" cy="2286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4800600" y="44196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4495800" y="44958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029200" y="47244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572000" y="46482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953000" y="4800600"/>
              <a:ext cx="228600" cy="2286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4953000" y="4419600"/>
              <a:ext cx="228600" cy="2286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105400" y="4572000"/>
              <a:ext cx="228600" cy="2286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724400" y="4572000"/>
              <a:ext cx="228600" cy="2286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724400" y="47244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029200" y="44958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3608043" y="4153759"/>
              <a:ext cx="228600" cy="2286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585344" y="4029514"/>
              <a:ext cx="228600" cy="2286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414129" y="3734871"/>
              <a:ext cx="228600" cy="2286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3674944" y="5218459"/>
              <a:ext cx="228600" cy="2286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3817079" y="3835223"/>
              <a:ext cx="228600" cy="2286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4495800" y="3962400"/>
              <a:ext cx="228600" cy="2286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4419600" y="5181600"/>
              <a:ext cx="228600" cy="2286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51"/>
          <p:cNvGrpSpPr/>
          <p:nvPr/>
        </p:nvGrpSpPr>
        <p:grpSpPr>
          <a:xfrm rot="600172">
            <a:off x="94977" y="5566659"/>
            <a:ext cx="1186262" cy="1197418"/>
            <a:chOff x="1395528" y="4517583"/>
            <a:chExt cx="2076734" cy="2090035"/>
          </a:xfrm>
        </p:grpSpPr>
        <p:sp>
          <p:nvSpPr>
            <p:cNvPr id="49" name="Oval 48"/>
            <p:cNvSpPr/>
            <p:nvPr/>
          </p:nvSpPr>
          <p:spPr>
            <a:xfrm rot="9817344" flipH="1">
              <a:off x="1395528" y="4517583"/>
              <a:ext cx="2076734" cy="2090035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2362201" y="54102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48001" y="4648200"/>
              <a:ext cx="228600" cy="2286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52"/>
          <p:cNvGrpSpPr/>
          <p:nvPr/>
        </p:nvGrpSpPr>
        <p:grpSpPr>
          <a:xfrm rot="16200000">
            <a:off x="7777978" y="5480822"/>
            <a:ext cx="1186262" cy="1197418"/>
            <a:chOff x="1395528" y="4517583"/>
            <a:chExt cx="2076734" cy="2090035"/>
          </a:xfrm>
        </p:grpSpPr>
        <p:sp>
          <p:nvSpPr>
            <p:cNvPr id="54" name="Oval 53"/>
            <p:cNvSpPr/>
            <p:nvPr/>
          </p:nvSpPr>
          <p:spPr>
            <a:xfrm rot="9817344" flipH="1">
              <a:off x="1395528" y="4517583"/>
              <a:ext cx="2076734" cy="2090035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2362201" y="54102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3048001" y="4648200"/>
              <a:ext cx="228600" cy="2286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Rectangle 62"/>
          <p:cNvSpPr/>
          <p:nvPr/>
        </p:nvSpPr>
        <p:spPr>
          <a:xfrm>
            <a:off x="6019800" y="4953000"/>
            <a:ext cx="94718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+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667000" y="5029200"/>
            <a:ext cx="94718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+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114800" y="1371600"/>
            <a:ext cx="94718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_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7" name="Title 3"/>
          <p:cNvSpPr txBox="1">
            <a:spLocks/>
          </p:cNvSpPr>
          <p:nvPr/>
        </p:nvSpPr>
        <p:spPr>
          <a:xfrm>
            <a:off x="304800" y="533400"/>
            <a:ext cx="8305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Does water have a charge?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00400" y="5943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BIPOLAR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6642E-6 L -0.23212 -0.1972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" y="-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36818E-6 L 0.25816 -0.2210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-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5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762000" y="2362200"/>
            <a:ext cx="7696200" cy="3429000"/>
          </a:xfrm>
          <a:prstGeom prst="roundRect">
            <a:avLst/>
          </a:prstGeom>
          <a:solidFill>
            <a:srgbClr val="E5F8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you put salt into water what happens?  DRAW IT!</a:t>
            </a:r>
            <a:endParaRPr lang="en-US" dirty="0"/>
          </a:p>
        </p:txBody>
      </p:sp>
      <p:grpSp>
        <p:nvGrpSpPr>
          <p:cNvPr id="3" name="Group 10"/>
          <p:cNvGrpSpPr/>
          <p:nvPr/>
        </p:nvGrpSpPr>
        <p:grpSpPr>
          <a:xfrm rot="15947657">
            <a:off x="6807685" y="3437900"/>
            <a:ext cx="562786" cy="422021"/>
            <a:chOff x="6781800" y="4495800"/>
            <a:chExt cx="1143000" cy="990600"/>
          </a:xfrm>
        </p:grpSpPr>
        <p:sp>
          <p:nvSpPr>
            <p:cNvPr id="8" name="Oval 7"/>
            <p:cNvSpPr/>
            <p:nvPr/>
          </p:nvSpPr>
          <p:spPr>
            <a:xfrm>
              <a:off x="6781800" y="4724400"/>
              <a:ext cx="5334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7010400" y="4648200"/>
              <a:ext cx="838200" cy="83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7391400" y="4495800"/>
              <a:ext cx="5334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11"/>
          <p:cNvGrpSpPr/>
          <p:nvPr/>
        </p:nvGrpSpPr>
        <p:grpSpPr>
          <a:xfrm rot="12714158">
            <a:off x="5813598" y="3009692"/>
            <a:ext cx="586330" cy="540727"/>
            <a:chOff x="6781800" y="4495800"/>
            <a:chExt cx="1143000" cy="990600"/>
          </a:xfrm>
        </p:grpSpPr>
        <p:sp>
          <p:nvSpPr>
            <p:cNvPr id="13" name="Oval 12"/>
            <p:cNvSpPr/>
            <p:nvPr/>
          </p:nvSpPr>
          <p:spPr>
            <a:xfrm>
              <a:off x="6781800" y="4724400"/>
              <a:ext cx="5334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7010400" y="4648200"/>
              <a:ext cx="838200" cy="83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391400" y="4495800"/>
              <a:ext cx="5334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5"/>
          <p:cNvGrpSpPr/>
          <p:nvPr/>
        </p:nvGrpSpPr>
        <p:grpSpPr>
          <a:xfrm rot="20343652">
            <a:off x="6312082" y="4358018"/>
            <a:ext cx="594401" cy="466227"/>
            <a:chOff x="6781800" y="4495800"/>
            <a:chExt cx="1143000" cy="990600"/>
          </a:xfrm>
        </p:grpSpPr>
        <p:sp>
          <p:nvSpPr>
            <p:cNvPr id="17" name="Oval 16"/>
            <p:cNvSpPr/>
            <p:nvPr/>
          </p:nvSpPr>
          <p:spPr>
            <a:xfrm>
              <a:off x="6781800" y="4724400"/>
              <a:ext cx="5334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7010400" y="4648200"/>
              <a:ext cx="838200" cy="83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391400" y="4495800"/>
              <a:ext cx="5334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19"/>
          <p:cNvGrpSpPr/>
          <p:nvPr/>
        </p:nvGrpSpPr>
        <p:grpSpPr>
          <a:xfrm rot="3044905" flipH="1">
            <a:off x="5365726" y="4012336"/>
            <a:ext cx="590898" cy="558996"/>
            <a:chOff x="6781800" y="4495800"/>
            <a:chExt cx="1143000" cy="990600"/>
          </a:xfrm>
        </p:grpSpPr>
        <p:sp>
          <p:nvSpPr>
            <p:cNvPr id="21" name="Oval 20"/>
            <p:cNvSpPr/>
            <p:nvPr/>
          </p:nvSpPr>
          <p:spPr>
            <a:xfrm>
              <a:off x="6781800" y="4724400"/>
              <a:ext cx="5334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010400" y="4648200"/>
              <a:ext cx="838200" cy="83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7391400" y="4495800"/>
              <a:ext cx="5334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27"/>
          <p:cNvGrpSpPr/>
          <p:nvPr/>
        </p:nvGrpSpPr>
        <p:grpSpPr>
          <a:xfrm rot="17300925" flipH="1">
            <a:off x="1586845" y="2984516"/>
            <a:ext cx="590898" cy="558996"/>
            <a:chOff x="6781800" y="4495800"/>
            <a:chExt cx="1143000" cy="990600"/>
          </a:xfrm>
        </p:grpSpPr>
        <p:sp>
          <p:nvSpPr>
            <p:cNvPr id="29" name="Oval 28"/>
            <p:cNvSpPr/>
            <p:nvPr/>
          </p:nvSpPr>
          <p:spPr>
            <a:xfrm>
              <a:off x="6781800" y="4724400"/>
              <a:ext cx="5334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7010400" y="4648200"/>
              <a:ext cx="838200" cy="83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7391400" y="4495800"/>
              <a:ext cx="5334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31"/>
          <p:cNvGrpSpPr/>
          <p:nvPr/>
        </p:nvGrpSpPr>
        <p:grpSpPr>
          <a:xfrm rot="7911997" flipH="1">
            <a:off x="3005477" y="4089459"/>
            <a:ext cx="590898" cy="558996"/>
            <a:chOff x="6781800" y="4495800"/>
            <a:chExt cx="1143000" cy="990600"/>
          </a:xfrm>
        </p:grpSpPr>
        <p:sp>
          <p:nvSpPr>
            <p:cNvPr id="33" name="Oval 32"/>
            <p:cNvSpPr/>
            <p:nvPr/>
          </p:nvSpPr>
          <p:spPr>
            <a:xfrm>
              <a:off x="6781800" y="4724400"/>
              <a:ext cx="5334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010400" y="4648200"/>
              <a:ext cx="838200" cy="83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7391400" y="4495800"/>
              <a:ext cx="5334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35"/>
          <p:cNvGrpSpPr/>
          <p:nvPr/>
        </p:nvGrpSpPr>
        <p:grpSpPr>
          <a:xfrm rot="13669451">
            <a:off x="1823935" y="4182515"/>
            <a:ext cx="558302" cy="440060"/>
            <a:chOff x="6781800" y="4495800"/>
            <a:chExt cx="1143000" cy="990600"/>
          </a:xfrm>
        </p:grpSpPr>
        <p:sp>
          <p:nvSpPr>
            <p:cNvPr id="37" name="Oval 36"/>
            <p:cNvSpPr/>
            <p:nvPr/>
          </p:nvSpPr>
          <p:spPr>
            <a:xfrm>
              <a:off x="6781800" y="4724400"/>
              <a:ext cx="5334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7010400" y="4648200"/>
              <a:ext cx="838200" cy="83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7391400" y="4495800"/>
              <a:ext cx="5334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39"/>
          <p:cNvGrpSpPr/>
          <p:nvPr/>
        </p:nvGrpSpPr>
        <p:grpSpPr>
          <a:xfrm rot="3044905" flipH="1">
            <a:off x="2927325" y="3174137"/>
            <a:ext cx="590898" cy="558996"/>
            <a:chOff x="6781800" y="4495800"/>
            <a:chExt cx="1143000" cy="990600"/>
          </a:xfrm>
        </p:grpSpPr>
        <p:sp>
          <p:nvSpPr>
            <p:cNvPr id="41" name="Oval 40"/>
            <p:cNvSpPr/>
            <p:nvPr/>
          </p:nvSpPr>
          <p:spPr>
            <a:xfrm>
              <a:off x="6781800" y="4724400"/>
              <a:ext cx="5334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7010400" y="4648200"/>
              <a:ext cx="838200" cy="83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7391400" y="4495800"/>
              <a:ext cx="5334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Oval 39"/>
          <p:cNvSpPr/>
          <p:nvPr/>
        </p:nvSpPr>
        <p:spPr>
          <a:xfrm>
            <a:off x="5562600" y="1524000"/>
            <a:ext cx="838200" cy="762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Na+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6324600" y="1524000"/>
            <a:ext cx="838200" cy="762000"/>
          </a:xfrm>
          <a:prstGeom prst="ellipse">
            <a:avLst/>
          </a:prstGeom>
          <a:solidFill>
            <a:srgbClr val="FEFFE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Cl</a:t>
            </a:r>
            <a:r>
              <a:rPr lang="en-US" b="1" dirty="0" smtClean="0">
                <a:solidFill>
                  <a:schemeClr val="tx1"/>
                </a:solidFill>
              </a:rPr>
              <a:t>-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5943600" y="3505200"/>
            <a:ext cx="838200" cy="762000"/>
          </a:xfrm>
          <a:prstGeom prst="ellipse">
            <a:avLst/>
          </a:prstGeom>
          <a:solidFill>
            <a:srgbClr val="FEFFE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Cl</a:t>
            </a:r>
            <a:r>
              <a:rPr lang="en-US" b="1" dirty="0" smtClean="0">
                <a:solidFill>
                  <a:schemeClr val="tx1"/>
                </a:solidFill>
              </a:rPr>
              <a:t>-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2133600" y="3505200"/>
            <a:ext cx="838200" cy="762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Na+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pSp>
        <p:nvGrpSpPr>
          <p:cNvPr id="20" name="Group 82"/>
          <p:cNvGrpSpPr/>
          <p:nvPr/>
        </p:nvGrpSpPr>
        <p:grpSpPr>
          <a:xfrm>
            <a:off x="762000" y="2362200"/>
            <a:ext cx="7696200" cy="3429000"/>
            <a:chOff x="762000" y="2362200"/>
            <a:chExt cx="7696200" cy="3429000"/>
          </a:xfrm>
        </p:grpSpPr>
        <p:sp>
          <p:nvSpPr>
            <p:cNvPr id="48" name="Rounded Rectangle 47"/>
            <p:cNvSpPr/>
            <p:nvPr/>
          </p:nvSpPr>
          <p:spPr>
            <a:xfrm>
              <a:off x="762000" y="2362200"/>
              <a:ext cx="7696200" cy="3429000"/>
            </a:xfrm>
            <a:prstGeom prst="roundRect">
              <a:avLst/>
            </a:prstGeom>
            <a:solidFill>
              <a:srgbClr val="E5F8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10"/>
            <p:cNvGrpSpPr/>
            <p:nvPr/>
          </p:nvGrpSpPr>
          <p:grpSpPr>
            <a:xfrm rot="2692023">
              <a:off x="6807685" y="3437900"/>
              <a:ext cx="562786" cy="422021"/>
              <a:chOff x="6781800" y="4495800"/>
              <a:chExt cx="1143000" cy="990600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6781800" y="4724400"/>
                <a:ext cx="533400" cy="5334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7010400" y="4648200"/>
                <a:ext cx="838200" cy="838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7391400" y="4495800"/>
                <a:ext cx="533400" cy="5334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11"/>
            <p:cNvGrpSpPr/>
            <p:nvPr/>
          </p:nvGrpSpPr>
          <p:grpSpPr>
            <a:xfrm rot="6464520">
              <a:off x="5540076" y="3063046"/>
              <a:ext cx="586330" cy="540727"/>
              <a:chOff x="6781800" y="4495800"/>
              <a:chExt cx="1143000" cy="990600"/>
            </a:xfrm>
          </p:grpSpPr>
          <p:sp>
            <p:nvSpPr>
              <p:cNvPr id="54" name="Oval 53"/>
              <p:cNvSpPr/>
              <p:nvPr/>
            </p:nvSpPr>
            <p:spPr>
              <a:xfrm>
                <a:off x="6781800" y="4724400"/>
                <a:ext cx="533400" cy="5334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7010400" y="4648200"/>
                <a:ext cx="838200" cy="838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7391400" y="4495800"/>
                <a:ext cx="533400" cy="5334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15"/>
            <p:cNvGrpSpPr/>
            <p:nvPr/>
          </p:nvGrpSpPr>
          <p:grpSpPr>
            <a:xfrm rot="10222938">
              <a:off x="6083481" y="4281818"/>
              <a:ext cx="594401" cy="466227"/>
              <a:chOff x="6781800" y="4495800"/>
              <a:chExt cx="1143000" cy="990600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6781800" y="4724400"/>
                <a:ext cx="533400" cy="5334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7010400" y="4648200"/>
                <a:ext cx="838200" cy="838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7391400" y="4495800"/>
                <a:ext cx="533400" cy="5334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19"/>
            <p:cNvGrpSpPr/>
            <p:nvPr/>
          </p:nvGrpSpPr>
          <p:grpSpPr>
            <a:xfrm rot="3044905" flipH="1">
              <a:off x="4298927" y="3707536"/>
              <a:ext cx="590898" cy="558996"/>
              <a:chOff x="6781800" y="4495800"/>
              <a:chExt cx="1143000" cy="990600"/>
            </a:xfrm>
          </p:grpSpPr>
          <p:sp>
            <p:nvSpPr>
              <p:cNvPr id="62" name="Oval 61"/>
              <p:cNvSpPr/>
              <p:nvPr/>
            </p:nvSpPr>
            <p:spPr>
              <a:xfrm>
                <a:off x="6781800" y="4724400"/>
                <a:ext cx="533400" cy="5334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7010400" y="4648200"/>
                <a:ext cx="838200" cy="838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7391400" y="4495800"/>
                <a:ext cx="533400" cy="5334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" name="Group 27"/>
            <p:cNvGrpSpPr/>
            <p:nvPr/>
          </p:nvGrpSpPr>
          <p:grpSpPr>
            <a:xfrm rot="13452597" flipH="1">
              <a:off x="1635217" y="3174857"/>
              <a:ext cx="590898" cy="558996"/>
              <a:chOff x="6781800" y="4495800"/>
              <a:chExt cx="1143000" cy="990600"/>
            </a:xfrm>
          </p:grpSpPr>
          <p:sp>
            <p:nvSpPr>
              <p:cNvPr id="66" name="Oval 65"/>
              <p:cNvSpPr/>
              <p:nvPr/>
            </p:nvSpPr>
            <p:spPr>
              <a:xfrm>
                <a:off x="6781800" y="4724400"/>
                <a:ext cx="533400" cy="5334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010400" y="4648200"/>
                <a:ext cx="838200" cy="838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7391400" y="4495800"/>
                <a:ext cx="533400" cy="5334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1"/>
            <p:cNvGrpSpPr/>
            <p:nvPr/>
          </p:nvGrpSpPr>
          <p:grpSpPr>
            <a:xfrm rot="7911997" flipH="1">
              <a:off x="3310276" y="4699061"/>
              <a:ext cx="590898" cy="558996"/>
              <a:chOff x="6781800" y="4495800"/>
              <a:chExt cx="1143000" cy="990600"/>
            </a:xfrm>
          </p:grpSpPr>
          <p:sp>
            <p:nvSpPr>
              <p:cNvPr id="70" name="Oval 69"/>
              <p:cNvSpPr/>
              <p:nvPr/>
            </p:nvSpPr>
            <p:spPr>
              <a:xfrm>
                <a:off x="6781800" y="4724400"/>
                <a:ext cx="533400" cy="5334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7010400" y="4648200"/>
                <a:ext cx="838200" cy="838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7391400" y="4495800"/>
                <a:ext cx="533400" cy="5334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35"/>
            <p:cNvGrpSpPr/>
            <p:nvPr/>
          </p:nvGrpSpPr>
          <p:grpSpPr>
            <a:xfrm rot="11195731">
              <a:off x="2157025" y="4297808"/>
              <a:ext cx="558302" cy="440060"/>
              <a:chOff x="6781800" y="4495800"/>
              <a:chExt cx="1143000" cy="990600"/>
            </a:xfrm>
          </p:grpSpPr>
          <p:sp>
            <p:nvSpPr>
              <p:cNvPr id="74" name="Oval 73"/>
              <p:cNvSpPr/>
              <p:nvPr/>
            </p:nvSpPr>
            <p:spPr>
              <a:xfrm>
                <a:off x="6781800" y="4724400"/>
                <a:ext cx="533400" cy="5334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7010400" y="4648200"/>
                <a:ext cx="838200" cy="838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7391400" y="4495800"/>
                <a:ext cx="533400" cy="5334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" name="Group 39"/>
            <p:cNvGrpSpPr/>
            <p:nvPr/>
          </p:nvGrpSpPr>
          <p:grpSpPr>
            <a:xfrm rot="11404362" flipH="1">
              <a:off x="2927325" y="3174137"/>
              <a:ext cx="590898" cy="558996"/>
              <a:chOff x="6781800" y="4495800"/>
              <a:chExt cx="1143000" cy="990600"/>
            </a:xfrm>
          </p:grpSpPr>
          <p:sp>
            <p:nvSpPr>
              <p:cNvPr id="78" name="Oval 77"/>
              <p:cNvSpPr/>
              <p:nvPr/>
            </p:nvSpPr>
            <p:spPr>
              <a:xfrm>
                <a:off x="6781800" y="4724400"/>
                <a:ext cx="533400" cy="5334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7010400" y="4648200"/>
                <a:ext cx="838200" cy="838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7391400" y="4495800"/>
                <a:ext cx="533400" cy="5334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properties of saltwater</a:t>
            </a:r>
            <a:endParaRPr lang="en-US" dirty="0"/>
          </a:p>
        </p:txBody>
      </p:sp>
      <p:pic>
        <p:nvPicPr>
          <p:cNvPr id="1028" name="Picture 4" descr="Salt water (ions displayed) by jhnri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752600"/>
            <a:ext cx="3736847" cy="4876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62000" y="2438400"/>
            <a:ext cx="3657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Density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Viscosity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Conductivity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Boiling Point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Freezing Point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Salinity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pH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Solubility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Plants/Animals can’t use</a:t>
            </a:r>
          </a:p>
          <a:p>
            <a:r>
              <a:rPr lang="en-US" dirty="0" smtClean="0"/>
              <a:t>Corrosion</a:t>
            </a:r>
          </a:p>
          <a:p>
            <a:r>
              <a:rPr lang="en-US" dirty="0" smtClean="0"/>
              <a:t>Saltwater intrusion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saltwater</a:t>
            </a:r>
            <a:endParaRPr lang="en-US" dirty="0"/>
          </a:p>
        </p:txBody>
      </p:sp>
      <p:pic>
        <p:nvPicPr>
          <p:cNvPr id="4" name="Picture 2" descr="https://upload.wikimedia.org/wikipedia/commons/1/12/Blausen_0683_OsmoticFlow_Hypertoni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905000"/>
            <a:ext cx="3352800" cy="45732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578" name="Picture 2" descr="https://c2.staticflickr.com/2/1033/1210384784_d84cc5114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733800"/>
            <a:ext cx="4114800" cy="27404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a method to determine the % of saltwater (salinity) in each container.  It must be efficient, effective and minimize use of resources (CHEAP!).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RULES</a:t>
            </a:r>
            <a:r>
              <a:rPr lang="en-US" dirty="0" smtClean="0"/>
              <a:t>: CANNOT TASTE THE WATER</a:t>
            </a:r>
          </a:p>
          <a:p>
            <a:pPr>
              <a:buNone/>
            </a:pPr>
            <a:r>
              <a:rPr lang="en-US" b="1" dirty="0" smtClean="0"/>
              <a:t>HINT</a:t>
            </a:r>
            <a:r>
              <a:rPr lang="en-US" dirty="0" smtClean="0"/>
              <a:t>:  Acquire qualitative AND quantitative data.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120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Concentration of Saltwater</vt:lpstr>
      <vt:lpstr>Draw a Hydrogen Atom Label all protons, neutrons, electrons</vt:lpstr>
      <vt:lpstr>Draw an Oxygen Atom Label all protons, neutrons, electrons</vt:lpstr>
      <vt:lpstr>Draw a WATER MOLECULE</vt:lpstr>
      <vt:lpstr>Slide 5</vt:lpstr>
      <vt:lpstr>When you put salt into water what happens?  DRAW IT!</vt:lpstr>
      <vt:lpstr>Identify properties of saltwater</vt:lpstr>
      <vt:lpstr>Issues with saltwater</vt:lpstr>
      <vt:lpstr>Experiment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Concentration of Saltwater</dc:title>
  <dc:creator>becky</dc:creator>
  <cp:lastModifiedBy>becky</cp:lastModifiedBy>
  <cp:revision>1</cp:revision>
  <dcterms:created xsi:type="dcterms:W3CDTF">2015-09-14T03:37:37Z</dcterms:created>
  <dcterms:modified xsi:type="dcterms:W3CDTF">2015-09-14T03:38:38Z</dcterms:modified>
</cp:coreProperties>
</file>